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5" r:id="rId6"/>
    <p:sldId id="258" r:id="rId7"/>
    <p:sldId id="260" r:id="rId8"/>
    <p:sldId id="276" r:id="rId9"/>
    <p:sldId id="264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 snapToObjects="1">
      <p:cViewPr varScale="1">
        <p:scale>
          <a:sx n="77" d="100"/>
          <a:sy n="77" d="100"/>
        </p:scale>
        <p:origin x="23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01/01/2023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01/01/2023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02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8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77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06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19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1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3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96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7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01/01/2023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01/01/2023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01/01/2023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01/01/2023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01/01/2023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357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186" y="263162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dirty="0"/>
              <a:t>car plate detector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FE5DF3-8E32-E525-6B13-4973E44235CC}"/>
              </a:ext>
            </a:extLst>
          </p:cNvPr>
          <p:cNvSpPr txBox="1"/>
          <p:nvPr/>
        </p:nvSpPr>
        <p:spPr>
          <a:xfrm>
            <a:off x="7478110" y="272502"/>
            <a:ext cx="3804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build our model using the Functional </a:t>
            </a:r>
            <a:r>
              <a:rPr lang="en-US" sz="2800" dirty="0" err="1"/>
              <a:t>Keras</a:t>
            </a:r>
            <a:r>
              <a:rPr lang="en-US" sz="2800" dirty="0"/>
              <a:t> API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EBBF4-2772-E777-5D06-C5AFBDC73754}"/>
              </a:ext>
            </a:extLst>
          </p:cNvPr>
          <p:cNvSpPr txBox="1"/>
          <p:nvPr/>
        </p:nvSpPr>
        <p:spPr>
          <a:xfrm>
            <a:off x="7294180" y="1929999"/>
            <a:ext cx="43407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using the Convolution Neural Network (CNN) , we used the filters and the </a:t>
            </a:r>
            <a:r>
              <a:rPr lang="en-US" sz="2000" dirty="0" err="1"/>
              <a:t>Maxpooling</a:t>
            </a:r>
            <a:r>
              <a:rPr lang="en-US" sz="2000" dirty="0"/>
              <a:t>  to get more image details by multiply the number of </a:t>
            </a:r>
            <a:r>
              <a:rPr lang="en-US" sz="2000" dirty="0" err="1"/>
              <a:t>pixils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C70DF7-B7D4-3FA8-7856-470FF3AF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36524" cy="685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FF7A3-E116-3963-33EA-F08F34644E07}"/>
              </a:ext>
            </a:extLst>
          </p:cNvPr>
          <p:cNvSpPr txBox="1"/>
          <p:nvPr/>
        </p:nvSpPr>
        <p:spPr>
          <a:xfrm>
            <a:off x="7386145" y="3800174"/>
            <a:ext cx="415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we use GRU because it faster than LSTM because it only has 2 gates, while LSTM has 3 gates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AD0E0-FF8B-1EB1-CD06-8F7604FB966B}"/>
              </a:ext>
            </a:extLst>
          </p:cNvPr>
          <p:cNvSpPr txBox="1"/>
          <p:nvPr/>
        </p:nvSpPr>
        <p:spPr>
          <a:xfrm>
            <a:off x="7478110" y="5282027"/>
            <a:ext cx="4156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used the </a:t>
            </a:r>
            <a:r>
              <a:rPr lang="en-US" sz="2000" dirty="0" err="1"/>
              <a:t>softmax</a:t>
            </a:r>
            <a:r>
              <a:rPr lang="en-US" sz="2000" dirty="0"/>
              <a:t> activation function which maximize layer  Then we build </a:t>
            </a:r>
            <a:r>
              <a:rPr lang="en-US" sz="2000" dirty="0" err="1"/>
              <a:t>Keras</a:t>
            </a:r>
            <a:r>
              <a:rPr lang="en-US" sz="20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03717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95091-8033-3265-8304-6577BC001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021" y="-173264"/>
            <a:ext cx="7646208" cy="7031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29D8B-ECB4-A22D-4321-02765EABD04D}"/>
              </a:ext>
            </a:extLst>
          </p:cNvPr>
          <p:cNvSpPr txBox="1"/>
          <p:nvPr/>
        </p:nvSpPr>
        <p:spPr>
          <a:xfrm>
            <a:off x="8008883" y="2228194"/>
            <a:ext cx="31636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We used here an Adam optimizer and print out our     model summary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761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BBFCD2-3414-A728-DC4D-ED66BB4F52E6}"/>
              </a:ext>
            </a:extLst>
          </p:cNvPr>
          <p:cNvSpPr txBox="1"/>
          <p:nvPr/>
        </p:nvSpPr>
        <p:spPr>
          <a:xfrm>
            <a:off x="7255530" y="2343807"/>
            <a:ext cx="4792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trained our model 30 times by giving the model 30 epoch to achieve at the end 0.2959 loss and validation loss 4.9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1896C-F590-9EB3-CDD5-B8D927945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1" y="0"/>
            <a:ext cx="7083421" cy="4088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A8EFC4-39AC-4EEF-E610-D43477E6C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81" y="4449783"/>
            <a:ext cx="5932174" cy="20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BBFCD2-3414-A728-DC4D-ED66BB4F52E6}"/>
              </a:ext>
            </a:extLst>
          </p:cNvPr>
          <p:cNvSpPr txBox="1"/>
          <p:nvPr/>
        </p:nvSpPr>
        <p:spPr>
          <a:xfrm>
            <a:off x="483477" y="3960356"/>
            <a:ext cx="47927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get the input layer of the model and the output layer, we do not need the whole model for prediction, only its input and output layers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E5DF3-8E32-E525-6B13-4973E44235CC}"/>
              </a:ext>
            </a:extLst>
          </p:cNvPr>
          <p:cNvSpPr txBox="1"/>
          <p:nvPr/>
        </p:nvSpPr>
        <p:spPr>
          <a:xfrm>
            <a:off x="6383448" y="3837720"/>
            <a:ext cx="453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used </a:t>
            </a:r>
            <a:r>
              <a:rPr lang="en-US" sz="2400" dirty="0" err="1"/>
              <a:t>predection</a:t>
            </a:r>
            <a:r>
              <a:rPr lang="en-US" sz="2400" dirty="0"/>
              <a:t> function, loads image, reshape it to the correct shape for the model, sends it to the model, decode the prediction and return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BB064-B689-693F-3D05-E97E017A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1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4EBBF4-2772-E777-5D06-C5AFBDC73754}"/>
              </a:ext>
            </a:extLst>
          </p:cNvPr>
          <p:cNvSpPr txBox="1"/>
          <p:nvPr/>
        </p:nvSpPr>
        <p:spPr>
          <a:xfrm>
            <a:off x="6361345" y="969624"/>
            <a:ext cx="52767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We display our final validation (testing) data model here by our prediction model that successfully extracts the labels from the image.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A7632-1318-7F88-40C4-D8F758367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800" y="0"/>
            <a:ext cx="5833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BBFCD2-3414-A728-DC4D-ED66BB4F52E6}"/>
              </a:ext>
            </a:extLst>
          </p:cNvPr>
          <p:cNvSpPr txBox="1"/>
          <p:nvPr/>
        </p:nvSpPr>
        <p:spPr>
          <a:xfrm>
            <a:off x="6885900" y="641713"/>
            <a:ext cx="4792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is the function that calculate accuracy of the model by testing data contain labels and images   and we got 77.3 %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EBBF4-2772-E777-5D06-C5AFBDC73754}"/>
              </a:ext>
            </a:extLst>
          </p:cNvPr>
          <p:cNvSpPr txBox="1"/>
          <p:nvPr/>
        </p:nvSpPr>
        <p:spPr>
          <a:xfrm>
            <a:off x="7016361" y="3230859"/>
            <a:ext cx="434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Then we save our model for the next run  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91E9C8C-8CDE-E0FD-169D-C61C6A263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4033"/>
            <a:ext cx="6184669" cy="391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875E816-4704-B17E-0108-0E71E0A3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98925"/>
            <a:ext cx="6184668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8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3B40C-70C0-B167-CEC9-6F4FCFA5C040}"/>
              </a:ext>
            </a:extLst>
          </p:cNvPr>
          <p:cNvSpPr txBox="1"/>
          <p:nvPr/>
        </p:nvSpPr>
        <p:spPr>
          <a:xfrm>
            <a:off x="388307" y="100208"/>
            <a:ext cx="6951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Project Members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EAF58-360F-4DD6-35B0-C74C274F9434}"/>
              </a:ext>
            </a:extLst>
          </p:cNvPr>
          <p:cNvSpPr txBox="1"/>
          <p:nvPr/>
        </p:nvSpPr>
        <p:spPr>
          <a:xfrm>
            <a:off x="993875" y="1851693"/>
            <a:ext cx="8917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Eissa Islam                                                                                     94072</a:t>
            </a:r>
          </a:p>
          <a:p>
            <a:endParaRPr lang="en-US" sz="2400" dirty="0"/>
          </a:p>
          <a:p>
            <a:r>
              <a:rPr lang="en-US" sz="2400" dirty="0"/>
              <a:t>Ebrahim Mostafa                                                                         94273</a:t>
            </a:r>
          </a:p>
          <a:p>
            <a:endParaRPr lang="en-US" sz="2400" dirty="0"/>
          </a:p>
          <a:p>
            <a:r>
              <a:rPr lang="en-US" sz="2400" dirty="0"/>
              <a:t>Youssef Mohamed                                                                       98048</a:t>
            </a:r>
          </a:p>
          <a:p>
            <a:endParaRPr lang="en-US" sz="2400" dirty="0"/>
          </a:p>
          <a:p>
            <a:r>
              <a:rPr lang="en-US" sz="2400" dirty="0" err="1"/>
              <a:t>Abdelfatah</a:t>
            </a:r>
            <a:r>
              <a:rPr lang="en-US" sz="2400" dirty="0"/>
              <a:t> Ashraf                                                                        90364</a:t>
            </a:r>
          </a:p>
          <a:p>
            <a:endParaRPr lang="en-US" sz="2400" dirty="0"/>
          </a:p>
          <a:p>
            <a:r>
              <a:rPr lang="en-US" sz="2400" dirty="0"/>
              <a:t>Khaled Fady                                                                                   94244</a:t>
            </a:r>
          </a:p>
        </p:txBody>
      </p:sp>
    </p:spTree>
    <p:extLst>
      <p:ext uri="{BB962C8B-B14F-4D97-AF65-F5344CB8AC3E}">
        <p14:creationId xmlns:p14="http://schemas.microsoft.com/office/powerpoint/2010/main" val="56047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29D030-61C3-0937-28C4-F73433208D07}"/>
              </a:ext>
            </a:extLst>
          </p:cNvPr>
          <p:cNvSpPr txBox="1"/>
          <p:nvPr/>
        </p:nvSpPr>
        <p:spPr>
          <a:xfrm>
            <a:off x="685801" y="417606"/>
            <a:ext cx="6783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car plate detector?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A80EE-ADB2-E00F-9541-1FE0E584926D}"/>
              </a:ext>
            </a:extLst>
          </p:cNvPr>
          <p:cNvSpPr txBox="1"/>
          <p:nvPr/>
        </p:nvSpPr>
        <p:spPr>
          <a:xfrm>
            <a:off x="685801" y="1949103"/>
            <a:ext cx="71130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source-serif-pro"/>
              </a:rPr>
              <a:t>Vehicle Number Plate Detection aims at detection of the License Plate present on a vehicle and then extracting the contents of that License Plate. A vehicle’s license plate is commonly known as ‘a number plate’. It is a metal plate that is attached to a vehicle and has the official registration number of a vehicle embossed on it. Number plates are placed at the front and back of the vehicle and help anyone to identify a vehicle.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E4C0DB-48D0-76AE-5C9E-46B07769F29F}"/>
              </a:ext>
            </a:extLst>
          </p:cNvPr>
          <p:cNvSpPr txBox="1"/>
          <p:nvPr/>
        </p:nvSpPr>
        <p:spPr>
          <a:xfrm>
            <a:off x="609600" y="462455"/>
            <a:ext cx="8523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</a:t>
            </a:r>
            <a:r>
              <a:rPr lang="en-US" sz="4400" dirty="0"/>
              <a:t>The main idea of the project ! 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BB7DA-01F5-D3C8-6548-97417E8D4839}"/>
              </a:ext>
            </a:extLst>
          </p:cNvPr>
          <p:cNvSpPr txBox="1"/>
          <p:nvPr/>
        </p:nvSpPr>
        <p:spPr>
          <a:xfrm>
            <a:off x="504497" y="1871230"/>
            <a:ext cx="8345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effectLst/>
                <a:latin typeface="Roboto" panose="020B0604020202020204" pitchFamily="2" charset="0"/>
              </a:rPr>
              <a:t>Recognizing a </a:t>
            </a:r>
            <a:r>
              <a:rPr lang="en-US" sz="3200" b="1" i="0" dirty="0">
                <a:effectLst/>
                <a:latin typeface="Roboto" panose="020B0604020202020204" pitchFamily="2" charset="0"/>
              </a:rPr>
              <a:t>Car</a:t>
            </a:r>
            <a:r>
              <a:rPr lang="en-US" sz="3200" b="0" i="0" dirty="0">
                <a:effectLst/>
                <a:latin typeface="Roboto" panose="020B0604020202020204" pitchFamily="2" charset="0"/>
              </a:rPr>
              <a:t> License </a:t>
            </a:r>
            <a:r>
              <a:rPr lang="en-US" sz="3200" b="1" i="0" dirty="0">
                <a:effectLst/>
                <a:latin typeface="Roboto" panose="020B0604020202020204" pitchFamily="2" charset="0"/>
              </a:rPr>
              <a:t>Plate</a:t>
            </a:r>
            <a:r>
              <a:rPr lang="en-US" sz="3200" b="0" i="0" dirty="0">
                <a:effectLst/>
                <a:latin typeface="Roboto" panose="020B0604020202020204" pitchFamily="2" charset="0"/>
              </a:rPr>
              <a:t> is a very important task for a camera surveillance-based security system. We can </a:t>
            </a:r>
            <a:r>
              <a:rPr lang="en-US" sz="3200" b="1" i="0" dirty="0">
                <a:effectLst/>
                <a:latin typeface="Roboto" panose="020B0604020202020204" pitchFamily="2" charset="0"/>
              </a:rPr>
              <a:t>extract</a:t>
            </a:r>
            <a:r>
              <a:rPr lang="en-US" sz="3200" b="0" i="0" dirty="0">
                <a:effectLst/>
                <a:latin typeface="Roboto" panose="020B0604020202020204" pitchFamily="2" charset="0"/>
              </a:rPr>
              <a:t> the license </a:t>
            </a:r>
            <a:r>
              <a:rPr lang="en-US" sz="3200" b="1" i="0" dirty="0">
                <a:effectLst/>
                <a:latin typeface="Roboto" panose="020B0604020202020204" pitchFamily="2" charset="0"/>
              </a:rPr>
              <a:t>plate</a:t>
            </a:r>
            <a:r>
              <a:rPr lang="en-US" sz="3200" b="0" i="0" dirty="0">
                <a:effectLst/>
                <a:latin typeface="Roboto" panose="020B0604020202020204" pitchFamily="2" charset="0"/>
              </a:rPr>
              <a:t> from an image using some computer vision techniques and then we can use Optical Character Recognition to recognize the license number. Here I will guide you through the whole procedure of this task.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"/>
          <a:stretch/>
        </p:blipFill>
        <p:spPr>
          <a:xfrm>
            <a:off x="20" y="975"/>
            <a:ext cx="6095980" cy="3428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F39E65-A40A-4D25-8632-D496432F0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730"/>
          <a:stretch/>
        </p:blipFill>
        <p:spPr>
          <a:xfrm>
            <a:off x="-1590" y="1786"/>
            <a:ext cx="6096000" cy="6856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880591-BA07-4C92-8E95-14BA38953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" y="1786"/>
            <a:ext cx="12188825" cy="6856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BD800-F267-3EF1-6A12-C20E1398379D}"/>
              </a:ext>
            </a:extLst>
          </p:cNvPr>
          <p:cNvSpPr txBox="1"/>
          <p:nvPr/>
        </p:nvSpPr>
        <p:spPr>
          <a:xfrm>
            <a:off x="7777656" y="2932386"/>
            <a:ext cx="3331099" cy="28935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Now let's look on the code and how we have done this project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818556-A646-4273-8456-BD6847086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733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3ED470-0C4E-48F1-B8F7-74EB87507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3426338"/>
            <a:ext cx="6087381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1039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E7EC30-97FE-01A6-729C-CA8FFBB2D5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BD509A-20AC-DB82-0050-1556FA993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69192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BBFCD2-3414-A728-DC4D-ED66BB4F52E6}"/>
              </a:ext>
            </a:extLst>
          </p:cNvPr>
          <p:cNvSpPr txBox="1"/>
          <p:nvPr/>
        </p:nvSpPr>
        <p:spPr>
          <a:xfrm>
            <a:off x="7210097" y="210207"/>
            <a:ext cx="4792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Here we use our libraries  for our neural network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E5DF3-8E32-E525-6B13-4973E44235CC}"/>
              </a:ext>
            </a:extLst>
          </p:cNvPr>
          <p:cNvSpPr txBox="1"/>
          <p:nvPr/>
        </p:nvSpPr>
        <p:spPr>
          <a:xfrm>
            <a:off x="7210097" y="1828120"/>
            <a:ext cx="3804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And we defined our batch size and image width , height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EBBF4-2772-E777-5D06-C5AFBDC73754}"/>
              </a:ext>
            </a:extLst>
          </p:cNvPr>
          <p:cNvSpPr txBox="1"/>
          <p:nvPr/>
        </p:nvSpPr>
        <p:spPr>
          <a:xfrm>
            <a:off x="7210097" y="3966634"/>
            <a:ext cx="4340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loaded our images folder  from the drive  and loaded our labels also </a:t>
            </a: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E7EC30-97FE-01A6-729C-CA8FFBB2D5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BFCD2-3414-A728-DC4D-ED66BB4F52E6}"/>
              </a:ext>
            </a:extLst>
          </p:cNvPr>
          <p:cNvSpPr txBox="1"/>
          <p:nvPr/>
        </p:nvSpPr>
        <p:spPr>
          <a:xfrm>
            <a:off x="7210097" y="210207"/>
            <a:ext cx="4792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Here we used hot-encoder to turn all labels and characters to numerical value (0,1)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E5DF3-8E32-E525-6B13-4973E44235CC}"/>
              </a:ext>
            </a:extLst>
          </p:cNvPr>
          <p:cNvSpPr txBox="1"/>
          <p:nvPr/>
        </p:nvSpPr>
        <p:spPr>
          <a:xfrm>
            <a:off x="7336222" y="2256637"/>
            <a:ext cx="42146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Then we split our data into training sets and validation sets (test set)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EBBF4-2772-E777-5D06-C5AFBDC73754}"/>
              </a:ext>
            </a:extLst>
          </p:cNvPr>
          <p:cNvSpPr txBox="1"/>
          <p:nvPr/>
        </p:nvSpPr>
        <p:spPr>
          <a:xfrm>
            <a:off x="7210097" y="3966634"/>
            <a:ext cx="4340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Then We get the length of the training data and validation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3AA26-5BB0-6B5F-0A54-FB66B5705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39" y="0"/>
            <a:ext cx="70303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1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BBFCD2-3414-A728-DC4D-ED66BB4F52E6}"/>
              </a:ext>
            </a:extLst>
          </p:cNvPr>
          <p:cNvSpPr txBox="1"/>
          <p:nvPr/>
        </p:nvSpPr>
        <p:spPr>
          <a:xfrm>
            <a:off x="483477" y="3960356"/>
            <a:ext cx="4792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here load our data sample into the memory , loads the image and return it with its label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E5DF3-8E32-E525-6B13-4973E44235CC}"/>
              </a:ext>
            </a:extLst>
          </p:cNvPr>
          <p:cNvSpPr txBox="1"/>
          <p:nvPr/>
        </p:nvSpPr>
        <p:spPr>
          <a:xfrm>
            <a:off x="6383448" y="4145290"/>
            <a:ext cx="453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used </a:t>
            </a:r>
            <a:r>
              <a:rPr lang="en-US" sz="2800" dirty="0" err="1"/>
              <a:t>tf.data.dataset</a:t>
            </a:r>
            <a:r>
              <a:rPr lang="en-US" sz="2800" dirty="0"/>
              <a:t> to load our data for training  and validation set (test set)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98F7D-6594-0A6F-3936-7ABC0D35E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3082"/>
            <a:ext cx="12188824" cy="37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1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4EBBF4-2772-E777-5D06-C5AFBDC73754}"/>
              </a:ext>
            </a:extLst>
          </p:cNvPr>
          <p:cNvSpPr txBox="1"/>
          <p:nvPr/>
        </p:nvSpPr>
        <p:spPr>
          <a:xfrm>
            <a:off x="6793350" y="942012"/>
            <a:ext cx="47785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We use visualization for our training  car plates data set as shown in the figure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0137E-04D1-7415-0EE9-43BA9B79B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23"/>
            <a:ext cx="6411310" cy="680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34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198</TotalTime>
  <Words>558</Words>
  <Application>Microsoft Office PowerPoint</Application>
  <PresentationFormat>Widescreen</PresentationFormat>
  <Paragraphs>53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source-serif-pro</vt:lpstr>
      <vt:lpstr>Celestial</vt:lpstr>
      <vt:lpstr> car plate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car plate detector</dc:title>
  <dc:creator>eissa islam</dc:creator>
  <cp:lastModifiedBy>eissa islam</cp:lastModifiedBy>
  <cp:revision>3</cp:revision>
  <dcterms:created xsi:type="dcterms:W3CDTF">2022-12-30T22:15:56Z</dcterms:created>
  <dcterms:modified xsi:type="dcterms:W3CDTF">2023-01-01T18:17:54Z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